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1ED95-ACB9-4E12-8AB6-840F8933C388}" type="datetimeFigureOut">
              <a:rPr lang="en-US" smtClean="0"/>
              <a:t>6/6/2022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36772-AC1A-4EF0-AEE1-801C40C5A0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1818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1ED95-ACB9-4E12-8AB6-840F8933C388}" type="datetimeFigureOut">
              <a:rPr lang="en-US" smtClean="0"/>
              <a:t>6/6/2022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36772-AC1A-4EF0-AEE1-801C40C5A0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8851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1ED95-ACB9-4E12-8AB6-840F8933C388}" type="datetimeFigureOut">
              <a:rPr lang="en-US" smtClean="0"/>
              <a:t>6/6/2022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36772-AC1A-4EF0-AEE1-801C40C5A0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3765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1ED95-ACB9-4E12-8AB6-840F8933C388}" type="datetimeFigureOut">
              <a:rPr lang="en-US" smtClean="0"/>
              <a:t>6/6/2022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36772-AC1A-4EF0-AEE1-801C40C5A0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9462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1ED95-ACB9-4E12-8AB6-840F8933C388}" type="datetimeFigureOut">
              <a:rPr lang="en-US" smtClean="0"/>
              <a:t>6/6/2022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36772-AC1A-4EF0-AEE1-801C40C5A0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8032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1ED95-ACB9-4E12-8AB6-840F8933C388}" type="datetimeFigureOut">
              <a:rPr lang="en-US" smtClean="0"/>
              <a:t>6/6/2022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36772-AC1A-4EF0-AEE1-801C40C5A0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913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1ED95-ACB9-4E12-8AB6-840F8933C388}" type="datetimeFigureOut">
              <a:rPr lang="en-US" smtClean="0"/>
              <a:t>6/6/2022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36772-AC1A-4EF0-AEE1-801C40C5A0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403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1ED95-ACB9-4E12-8AB6-840F8933C388}" type="datetimeFigureOut">
              <a:rPr lang="en-US" smtClean="0"/>
              <a:t>6/6/2022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36772-AC1A-4EF0-AEE1-801C40C5A0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4135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1ED95-ACB9-4E12-8AB6-840F8933C388}" type="datetimeFigureOut">
              <a:rPr lang="en-US" smtClean="0"/>
              <a:t>6/6/2022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36772-AC1A-4EF0-AEE1-801C40C5A0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2392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1ED95-ACB9-4E12-8AB6-840F8933C388}" type="datetimeFigureOut">
              <a:rPr lang="en-US" smtClean="0"/>
              <a:t>6/6/2022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36772-AC1A-4EF0-AEE1-801C40C5A0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0662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1ED95-ACB9-4E12-8AB6-840F8933C388}" type="datetimeFigureOut">
              <a:rPr lang="en-US" smtClean="0"/>
              <a:t>6/6/2022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36772-AC1A-4EF0-AEE1-801C40C5A0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4400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1ED95-ACB9-4E12-8AB6-840F8933C388}" type="datetimeFigureOut">
              <a:rPr lang="en-US" smtClean="0"/>
              <a:t>6/6/2022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36772-AC1A-4EF0-AEE1-801C40C5A0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417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1ED95-ACB9-4E12-8AB6-840F8933C388}" type="datetimeFigureOut">
              <a:rPr lang="en-US" smtClean="0"/>
              <a:t>6/6/2022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36772-AC1A-4EF0-AEE1-801C40C5A0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1048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C931ED95-ACB9-4E12-8AB6-840F8933C388}" type="datetimeFigureOut">
              <a:rPr lang="en-US" smtClean="0"/>
              <a:t>6/6/2022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68F36772-AC1A-4EF0-AEE1-801C40C5A0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764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931ED95-ACB9-4E12-8AB6-840F8933C388}" type="datetimeFigureOut">
              <a:rPr lang="en-US" smtClean="0"/>
              <a:t>6/6/2022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68F36772-AC1A-4EF0-AEE1-801C40C5A0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2733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microsoft.com/office/2007/relationships/hdphoto" Target="../media/hdphoto7.wdp"/><Relationship Id="rId3" Type="http://schemas.microsoft.com/office/2007/relationships/hdphoto" Target="../media/hdphoto2.wdp"/><Relationship Id="rId7" Type="http://schemas.microsoft.com/office/2007/relationships/hdphoto" Target="../media/hdphoto4.wdp"/><Relationship Id="rId12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microsoft.com/office/2007/relationships/hdphoto" Target="../media/hdphoto6.wdp"/><Relationship Id="rId5" Type="http://schemas.microsoft.com/office/2007/relationships/hdphoto" Target="../media/hdphoto3.wdp"/><Relationship Id="rId15" Type="http://schemas.microsoft.com/office/2007/relationships/hdphoto" Target="../media/hdphoto8.wdp"/><Relationship Id="rId10" Type="http://schemas.openxmlformats.org/officeDocument/2006/relationships/image" Target="../media/image7.png"/><Relationship Id="rId4" Type="http://schemas.openxmlformats.org/officeDocument/2006/relationships/image" Target="../media/image4.png"/><Relationship Id="rId9" Type="http://schemas.microsoft.com/office/2007/relationships/hdphoto" Target="../media/hdphoto5.wdp"/><Relationship Id="rId1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C82D4-1BD8-2EFE-B93F-AB4493D739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943474"/>
            <a:ext cx="12192000" cy="2971051"/>
          </a:xfrm>
        </p:spPr>
        <p:txBody>
          <a:bodyPr/>
          <a:lstStyle/>
          <a:p>
            <a:pPr algn="ctr"/>
            <a:r>
              <a:rPr lang="en-US" sz="5400" b="1" dirty="0">
                <a:solidFill>
                  <a:schemeClr val="accent5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Automatic Hand Sanitizer Dispenser and Thermometer</a:t>
            </a:r>
            <a:br>
              <a:rPr lang="en-US" sz="5400" spc="300" baseline="0" dirty="0">
                <a:solidFill>
                  <a:schemeClr val="accent5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975675-12AA-6C04-AC9F-D8851A7E71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65459" y="5583474"/>
            <a:ext cx="3926541" cy="434974"/>
          </a:xfrm>
        </p:spPr>
        <p:txBody>
          <a:bodyPr>
            <a:normAutofit fontScale="92500" lnSpcReduction="20000"/>
          </a:bodyPr>
          <a:lstStyle/>
          <a:p>
            <a:r>
              <a:rPr lang="en-US" sz="2200" dirty="0" err="1">
                <a:latin typeface="Cambria" panose="02040503050406030204" pitchFamily="18" charset="0"/>
                <a:ea typeface="Cambria" panose="02040503050406030204" pitchFamily="18" charset="0"/>
              </a:rPr>
              <a:t>Trần</a:t>
            </a:r>
            <a:r>
              <a:rPr lang="en-US" sz="2200" dirty="0">
                <a:latin typeface="Cambria" panose="02040503050406030204" pitchFamily="18" charset="0"/>
                <a:ea typeface="Cambria" panose="02040503050406030204" pitchFamily="18" charset="0"/>
              </a:rPr>
              <a:t> Thanh </a:t>
            </a:r>
            <a:r>
              <a:rPr lang="en-US" sz="2200" dirty="0" err="1">
                <a:latin typeface="Cambria" panose="02040503050406030204" pitchFamily="18" charset="0"/>
                <a:ea typeface="Cambria" panose="02040503050406030204" pitchFamily="18" charset="0"/>
              </a:rPr>
              <a:t>Trúc</a:t>
            </a:r>
            <a:r>
              <a:rPr lang="en-US" sz="2200" dirty="0">
                <a:latin typeface="Cambria" panose="02040503050406030204" pitchFamily="18" charset="0"/>
                <a:ea typeface="Cambria" panose="02040503050406030204" pitchFamily="18" charset="0"/>
              </a:rPr>
              <a:t> – EEEEIU18099</a:t>
            </a:r>
          </a:p>
          <a:p>
            <a:endParaRPr lang="en-US" sz="20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63545D0-5A25-42D7-7FF0-1E54AC050A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943474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54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4000" dirty="0">
                <a:solidFill>
                  <a:schemeClr val="accent5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SENSORS &amp; INSTRUMENTATION</a:t>
            </a:r>
          </a:p>
          <a:p>
            <a:pPr algn="ctr"/>
            <a:endParaRPr lang="en-US" sz="4000" dirty="0">
              <a:solidFill>
                <a:schemeClr val="accent5">
                  <a:lumMod val="50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4000" dirty="0">
                <a:solidFill>
                  <a:schemeClr val="accent5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FINAL PROJECT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95D82F-8DE4-F10B-25D6-7D5E3C7F5D29}"/>
              </a:ext>
            </a:extLst>
          </p:cNvPr>
          <p:cNvSpPr txBox="1"/>
          <p:nvPr/>
        </p:nvSpPr>
        <p:spPr>
          <a:xfrm>
            <a:off x="8348382" y="6225579"/>
            <a:ext cx="384361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dirty="0">
                <a:latin typeface="Cambria" panose="02040503050406030204" pitchFamily="18" charset="0"/>
                <a:ea typeface="Cambria" panose="02040503050406030204" pitchFamily="18" charset="0"/>
              </a:rPr>
              <a:t>Instructor: Dr. </a:t>
            </a:r>
            <a:r>
              <a:rPr lang="es-ES" sz="2000" dirty="0" err="1">
                <a:latin typeface="Cambria" panose="02040503050406030204" pitchFamily="18" charset="0"/>
                <a:ea typeface="Cambria" panose="02040503050406030204" pitchFamily="18" charset="0"/>
              </a:rPr>
              <a:t>Huynh</a:t>
            </a:r>
            <a:r>
              <a:rPr lang="es-ES" sz="2000" dirty="0">
                <a:latin typeface="Cambria" panose="02040503050406030204" pitchFamily="18" charset="0"/>
                <a:ea typeface="Cambria" panose="02040503050406030204" pitchFamily="18" charset="0"/>
              </a:rPr>
              <a:t>, Tan </a:t>
            </a:r>
            <a:r>
              <a:rPr lang="es-ES" sz="2000" dirty="0" err="1">
                <a:latin typeface="Cambria" panose="02040503050406030204" pitchFamily="18" charset="0"/>
                <a:ea typeface="Cambria" panose="02040503050406030204" pitchFamily="18" charset="0"/>
              </a:rPr>
              <a:t>Quoc</a:t>
            </a:r>
            <a:endParaRPr lang="es-ES" sz="20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5478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EC118-C920-7634-4129-429B9F02A2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47188"/>
            <a:ext cx="12192000" cy="970450"/>
          </a:xfrm>
        </p:spPr>
        <p:txBody>
          <a:bodyPr/>
          <a:lstStyle/>
          <a:p>
            <a:r>
              <a:rPr lang="en-US" sz="4400" dirty="0">
                <a:latin typeface="Cambria" panose="02040503050406030204" pitchFamily="18" charset="0"/>
                <a:ea typeface="Cambria" panose="02040503050406030204" pitchFamily="18" charset="0"/>
              </a:rPr>
              <a:t>		CONTENT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82EF8022-646A-CB85-940D-52037BD73816}"/>
              </a:ext>
            </a:extLst>
          </p:cNvPr>
          <p:cNvSpPr txBox="1">
            <a:spLocks/>
          </p:cNvSpPr>
          <p:nvPr/>
        </p:nvSpPr>
        <p:spPr>
          <a:xfrm>
            <a:off x="810001" y="2207490"/>
            <a:ext cx="5286000" cy="4650509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Motivation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Components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Circuit Schematic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Flowchart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Demonstration </a:t>
            </a:r>
          </a:p>
          <a:p>
            <a:endParaRPr lang="en-US" sz="20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4259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8D3C9-D7DD-DC54-ACE8-30F456786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47188"/>
            <a:ext cx="12192000" cy="970450"/>
          </a:xfrm>
        </p:spPr>
        <p:txBody>
          <a:bodyPr/>
          <a:lstStyle/>
          <a:p>
            <a:r>
              <a:rPr lang="en-US" sz="4400" dirty="0">
                <a:latin typeface="Cambria" panose="02040503050406030204" pitchFamily="18" charset="0"/>
                <a:ea typeface="Cambria" panose="02040503050406030204" pitchFamily="18" charset="0"/>
              </a:rPr>
              <a:t>		MOTIVATION</a:t>
            </a:r>
          </a:p>
        </p:txBody>
      </p:sp>
      <p:pic>
        <p:nvPicPr>
          <p:cNvPr id="5" name="Picture 2" descr="Hand drawn icon showing the importance of washing hands for killing coronavirus COVID-19. Regularly and thoroughly wash">
            <a:extLst>
              <a:ext uri="{FF2B5EF4-FFF2-40B4-BE49-F238E27FC236}">
                <a16:creationId xmlns:a16="http://schemas.microsoft.com/office/drawing/2014/main" id="{BAA4B991-440B-DEB6-5E11-E77ABC260D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460" b="89935" l="10063" r="90000">
                        <a14:foregroundMark x1="18000" y1="81646" x2="13813" y2="88514"/>
                        <a14:foregroundMark x1="13813" y1="88514" x2="18125" y2="89343"/>
                        <a14:foregroundMark x1="28625" y1="82534" x2="27375" y2="89935"/>
                        <a14:foregroundMark x1="36750" y1="82356" x2="37063" y2="82238"/>
                        <a14:foregroundMark x1="42250" y1="82652" x2="41000" y2="89461"/>
                        <a14:foregroundMark x1="51313" y1="82238" x2="49750" y2="88869"/>
                        <a14:foregroundMark x1="56813" y1="81764" x2="59000" y2="88751"/>
                        <a14:foregroundMark x1="65750" y1="82534" x2="65563" y2="88869"/>
                        <a14:foregroundMark x1="68875" y1="81942" x2="69625" y2="88159"/>
                        <a14:foregroundMark x1="75563" y1="82238" x2="75563" y2="88455"/>
                        <a14:foregroundMark x1="86063" y1="81172" x2="86563" y2="85021"/>
                        <a14:foregroundMark x1="45063" y1="12670" x2="55563" y2="12848"/>
                        <a14:foregroundMark x1="46938" y1="8230" x2="53500" y2="7460"/>
                        <a14:foregroundMark x1="23000" y1="81942" x2="20625" y2="834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8" t="-1117" r="-138" b="8432"/>
          <a:stretch/>
        </p:blipFill>
        <p:spPr bwMode="auto">
          <a:xfrm>
            <a:off x="3488538" y="1629719"/>
            <a:ext cx="5214924" cy="5102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32838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14DD06-CA8C-55E9-2608-86A83EA64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47188"/>
            <a:ext cx="12192000" cy="970450"/>
          </a:xfrm>
        </p:spPr>
        <p:txBody>
          <a:bodyPr/>
          <a:lstStyle/>
          <a:p>
            <a:r>
              <a:rPr lang="en-US" sz="4400" dirty="0">
                <a:latin typeface="Cambria" panose="02040503050406030204" pitchFamily="18" charset="0"/>
                <a:ea typeface="Cambria" panose="02040503050406030204" pitchFamily="18" charset="0"/>
              </a:rPr>
              <a:t>		COMPONENTS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630D434C-7C92-B178-0E11-286F281BBD26}"/>
              </a:ext>
            </a:extLst>
          </p:cNvPr>
          <p:cNvSpPr txBox="1">
            <a:spLocks/>
          </p:cNvSpPr>
          <p:nvPr/>
        </p:nvSpPr>
        <p:spPr>
          <a:xfrm>
            <a:off x="71718" y="2207490"/>
            <a:ext cx="6024283" cy="4650509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Arduino Uno R3</a:t>
            </a:r>
          </a:p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Ultrasonic Sensor HC-SR04</a:t>
            </a:r>
          </a:p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IR Temperature Sensor MLX90614</a:t>
            </a:r>
          </a:p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Passive Buzzer</a:t>
            </a:r>
          </a:p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Relay</a:t>
            </a:r>
          </a:p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Mini Pump Motor </a:t>
            </a:r>
          </a:p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16x2 I2C LCD</a:t>
            </a:r>
          </a:p>
          <a:p>
            <a:endParaRPr lang="en-US" sz="20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D3784B-12B2-258F-C4EC-4F44F3077D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537" b="89711" l="9418" r="95014">
                        <a14:foregroundMark x1="42105" y1="6752" x2="60942" y2="3537"/>
                        <a14:foregroundMark x1="60942" y1="3537" x2="64266" y2="3859"/>
                        <a14:foregroundMark x1="90859" y1="32476" x2="89197" y2="39228"/>
                        <a14:foregroundMark x1="93906" y1="34727" x2="95014" y2="3665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160219" y="3049047"/>
            <a:ext cx="1895482" cy="16329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2B028C6-DC5E-7A2D-43C5-A9C226847AA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965" b="96842" l="4008" r="94093">
                        <a14:foregroundMark x1="39662" y1="9474" x2="15823" y2="8772"/>
                        <a14:foregroundMark x1="15823" y1="8772" x2="5063" y2="28421"/>
                        <a14:foregroundMark x1="5063" y1="28421" x2="4430" y2="54035"/>
                        <a14:foregroundMark x1="4430" y1="54035" x2="18987" y2="71228"/>
                        <a14:foregroundMark x1="18987" y1="71228" x2="34599" y2="70526"/>
                        <a14:foregroundMark x1="34599" y1="70526" x2="87553" y2="75088"/>
                        <a14:foregroundMark x1="87553" y1="75088" x2="94304" y2="46667"/>
                        <a14:foregroundMark x1="94304" y1="46667" x2="93882" y2="20351"/>
                        <a14:foregroundMark x1="93882" y1="20351" x2="57806" y2="5965"/>
                        <a14:foregroundMark x1="57806" y1="5965" x2="38397" y2="7719"/>
                        <a14:foregroundMark x1="30169" y1="18596" x2="12869" y2="37895"/>
                        <a14:foregroundMark x1="12869" y1="37895" x2="22785" y2="56842"/>
                        <a14:foregroundMark x1="27004" y1="15088" x2="13080" y2="17193"/>
                        <a14:foregroundMark x1="13080" y1="17193" x2="5063" y2="44912"/>
                        <a14:foregroundMark x1="5063" y1="44912" x2="13713" y2="65263"/>
                        <a14:foregroundMark x1="13713" y1="65263" x2="33966" y2="65614"/>
                        <a14:foregroundMark x1="33966" y1="65614" x2="35654" y2="27018"/>
                        <a14:foregroundMark x1="35654" y1="27018" x2="27426" y2="14737"/>
                        <a14:foregroundMark x1="7595" y1="9825" x2="8861" y2="12281"/>
                        <a14:foregroundMark x1="9283" y1="70175" x2="9705" y2="71579"/>
                        <a14:foregroundMark x1="29325" y1="27368" x2="10549" y2="35439"/>
                        <a14:foregroundMark x1="10549" y1="35439" x2="28481" y2="57544"/>
                        <a14:foregroundMark x1="28481" y1="57544" x2="32068" y2="25965"/>
                        <a14:foregroundMark x1="32068" y1="25965" x2="24262" y2="22105"/>
                        <a14:foregroundMark x1="22996" y1="22807" x2="9705" y2="43509"/>
                        <a14:foregroundMark x1="9705" y1="43509" x2="18565" y2="62456"/>
                        <a14:foregroundMark x1="18565" y1="62456" x2="21519" y2="63509"/>
                        <a14:foregroundMark x1="8017" y1="70526" x2="8017" y2="71228"/>
                        <a14:foregroundMark x1="93038" y1="69123" x2="94093" y2="70877"/>
                        <a14:foregroundMark x1="43882" y1="76491" x2="43980" y2="78246"/>
                        <a14:foregroundMark x1="52954" y1="77895" x2="52954" y2="78086"/>
                        <a14:foregroundMark x1="58439" y1="75439" x2="58439" y2="77671"/>
                        <a14:foregroundMark x1="53376" y1="75789" x2="53224" y2="78065"/>
                        <a14:foregroundMark x1="53797" y1="76491" x2="53846" y2="78018"/>
                        <a14:foregroundMark x1="59283" y1="76140" x2="59283" y2="77608"/>
                        <a14:foregroundMark x1="43101" y1="93802" x2="43090" y2="94338"/>
                        <a14:foregroundMark x1="43038" y1="87018" x2="43038" y2="94386"/>
                        <a14:foregroundMark x1="43038" y1="76140" x2="43038" y2="80000"/>
                        <a14:foregroundMark x1="43460" y1="87018" x2="43460" y2="94035"/>
                        <a14:foregroundMark x1="43460" y1="76842" x2="43460" y2="80000"/>
                        <a14:foregroundMark x1="48442" y1="87018" x2="48523" y2="94035"/>
                        <a14:foregroundMark x1="48312" y1="75789" x2="48361" y2="80000"/>
                        <a14:foregroundMark x1="53315" y1="91458" x2="53376" y2="94035"/>
                        <a14:foregroundMark x1="52954" y1="76140" x2="53091" y2="81958"/>
                        <a14:foregroundMark x1="53558" y1="91473" x2="53586" y2="93684"/>
                        <a14:foregroundMark x1="53376" y1="77193" x2="53437" y2="81979"/>
                        <a14:foregroundMark x1="53131" y1="91447" x2="53165" y2="93684"/>
                        <a14:foregroundMark x1="52954" y1="80000" x2="52984" y2="81951"/>
                        <a14:foregroundMark x1="53797" y1="91488" x2="53797" y2="93684"/>
                        <a14:foregroundMark x1="58770" y1="91794" x2="58861" y2="93684"/>
                        <a14:foregroundMark x1="58017" y1="76140" x2="58312" y2="82279"/>
                        <a14:foregroundMark x1="58400" y1="91771" x2="58439" y2="93333"/>
                        <a14:foregroundMark x1="58017" y1="76491" x2="58162" y2="82270"/>
                        <a14:foregroundMark x1="43460" y1="81053" x2="43249" y2="87018"/>
                        <a14:foregroundMark x1="53376" y1="82807" x2="53376" y2="90526"/>
                        <a14:foregroundMark x1="58017" y1="82807" x2="58650" y2="90877"/>
                        <a14:foregroundMark x1="58861" y1="79649" x2="58861" y2="91579"/>
                        <a14:backgroundMark x1="41350" y1="98947" x2="60127" y2="98246"/>
                        <a14:backgroundMark x1="45570" y1="80000" x2="45570" y2="8125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657103" y="2279996"/>
            <a:ext cx="2546767" cy="15312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3628FA3-DAD9-34F4-BE0D-E3BE3044332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3656" b="93118" l="4221" r="96429">
                        <a14:foregroundMark x1="4545" y1="52258" x2="10065" y2="67742"/>
                        <a14:foregroundMark x1="41558" y1="39570" x2="50487" y2="33548"/>
                        <a14:foregroundMark x1="53409" y1="8387" x2="62013" y2="3656"/>
                        <a14:foregroundMark x1="89286" y1="56989" x2="96429" y2="51828"/>
                        <a14:foregroundMark x1="30195" y1="88172" x2="44156" y2="93118"/>
                        <a14:foregroundMark x1="44156" y1="93118" x2="48214" y2="8752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962402" y="812980"/>
            <a:ext cx="3694701" cy="278901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CBC9613-355B-B39C-5219-031BF76BAC73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6107" b="84564" l="4235" r="92834">
                        <a14:foregroundMark x1="4560" y1="67114" x2="11075" y2="63758"/>
                        <a14:foregroundMark x1="85993" y1="40268" x2="89902" y2="47987"/>
                        <a14:foregroundMark x1="92508" y1="45638" x2="92834" y2="42282"/>
                        <a14:foregroundMark x1="42020" y1="77852" x2="57655" y2="78523"/>
                        <a14:foregroundMark x1="46906" y1="83221" x2="50163" y2="84899"/>
                        <a14:foregroundMark x1="47883" y1="16107" x2="57329" y2="17114"/>
                      </a14:backgroundRemoval>
                    </a14:imgEffect>
                  </a14:imgLayer>
                </a14:imgProps>
              </a:ext>
            </a:extLst>
          </a:blip>
          <a:srcRect t="8499" b="11324"/>
          <a:stretch/>
        </p:blipFill>
        <p:spPr>
          <a:xfrm>
            <a:off x="6096000" y="3601999"/>
            <a:ext cx="1967567" cy="153128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F54AAE2-E94D-E177-2514-549F6129A9C8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1271" b="93046" l="11356" r="88136">
                        <a14:foregroundMark x1="21525" y1="59472" x2="11525" y2="67866"/>
                        <a14:foregroundMark x1="11525" y1="67866" x2="18136" y2="79616"/>
                        <a14:foregroundMark x1="24237" y1="87050" x2="35593" y2="88969"/>
                        <a14:foregroundMark x1="27627" y1="93046" x2="30847" y2="93285"/>
                        <a14:foregroundMark x1="83390" y1="52518" x2="84915" y2="39568"/>
                        <a14:foregroundMark x1="87288" y1="44125" x2="88136" y2="48681"/>
                        <a14:foregroundMark x1="49831" y1="17986" x2="60339" y2="11271"/>
                        <a14:foregroundMark x1="60339" y1="11271" x2="64237" y2="17986"/>
                      </a14:backgroundRemoval>
                    </a14:imgEffect>
                  </a14:imgLayer>
                </a14:imgProps>
              </a:ext>
            </a:extLst>
          </a:blip>
          <a:srcRect l="9862" t="9280" r="7965" b="2954"/>
          <a:stretch/>
        </p:blipFill>
        <p:spPr>
          <a:xfrm>
            <a:off x="3274514" y="3967791"/>
            <a:ext cx="2243979" cy="169391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2D237B5-536A-51A7-AAB9-4F8F4EB9C120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2290" b="93321" l="9524" r="85714">
                        <a14:foregroundMark x1="15646" y1="17176" x2="9524" y2="29008"/>
                        <a14:foregroundMark x1="9524" y1="29008" x2="15476" y2="32443"/>
                        <a14:foregroundMark x1="56973" y1="90267" x2="69218" y2="93893"/>
                        <a14:foregroundMark x1="69218" y1="93893" x2="78571" y2="85305"/>
                        <a14:foregroundMark x1="80442" y1="64695" x2="86395" y2="75573"/>
                        <a14:foregroundMark x1="86395" y1="75573" x2="83351" y2="83632"/>
                        <a14:foregroundMark x1="84524" y1="71756" x2="86054" y2="79008"/>
                        <a14:foregroundMark x1="32993" y1="2863" x2="37925" y2="10305"/>
                        <a14:foregroundMark x1="35204" y1="2290" x2="37925" y2="11641"/>
                        <a14:foregroundMark x1="35714" y1="3053" x2="38095" y2="11450"/>
                        <a14:backgroundMark x1="82823" y1="89695" x2="75340" y2="95992"/>
                        <a14:backgroundMark x1="85034" y1="85687" x2="81463" y2="87786"/>
                        <a14:backgroundMark x1="82483" y1="87786" x2="76531" y2="93511"/>
                      </a14:backgroundRemoval>
                    </a14:imgEffect>
                  </a14:imgLayer>
                </a14:imgProps>
              </a:ext>
            </a:extLst>
          </a:blip>
          <a:srcRect l="6748" r="10798"/>
          <a:stretch/>
        </p:blipFill>
        <p:spPr>
          <a:xfrm>
            <a:off x="8088244" y="3762133"/>
            <a:ext cx="2774086" cy="299822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DD74AA1-1C51-C4BC-ABE5-0C5FE048139B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9774" b="75188" l="7087" r="97638">
                        <a14:foregroundMark x1="14961" y1="56391" x2="18110" y2="65414"/>
                        <a14:foregroundMark x1="14961" y1="56391" x2="17585" y2="65414"/>
                        <a14:foregroundMark x1="15486" y1="62030" x2="7087" y2="68045"/>
                        <a14:foregroundMark x1="87927" y1="51128" x2="88451" y2="29323"/>
                        <a14:foregroundMark x1="88976" y1="29699" x2="90026" y2="50752"/>
                        <a14:foregroundMark x1="93176" y1="34586" x2="91339" y2="48496"/>
                        <a14:foregroundMark x1="93438" y1="43233" x2="94488" y2="42105"/>
                        <a14:foregroundMark x1="91076" y1="48120" x2="97900" y2="44361"/>
                        <a14:foregroundMark x1="68766" y1="16165" x2="81102" y2="13534"/>
                        <a14:foregroundMark x1="79528" y1="9774" x2="80315" y2="12782"/>
                        <a14:foregroundMark x1="74803" y1="13534" x2="82677" y2="14662"/>
                        <a14:foregroundMark x1="29921" y1="71805" x2="35171" y2="75188"/>
                      </a14:backgroundRemoval>
                    </a14:imgEffect>
                  </a14:imgLayer>
                </a14:imgProps>
              </a:ext>
            </a:extLst>
          </a:blip>
          <a:srcRect t="7463" b="16996"/>
          <a:stretch/>
        </p:blipFill>
        <p:spPr>
          <a:xfrm>
            <a:off x="3786078" y="5133284"/>
            <a:ext cx="3086853" cy="16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0740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88D78-7A8D-73EF-57E1-B49B8128E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47188"/>
            <a:ext cx="12192000" cy="970450"/>
          </a:xfrm>
        </p:spPr>
        <p:txBody>
          <a:bodyPr/>
          <a:lstStyle/>
          <a:p>
            <a:r>
              <a:rPr lang="en-US" sz="4400" dirty="0">
                <a:latin typeface="Cambria" panose="02040503050406030204" pitchFamily="18" charset="0"/>
                <a:ea typeface="Cambria" panose="02040503050406030204" pitchFamily="18" charset="0"/>
              </a:rPr>
              <a:t>		CIRCUIT SCHEMATIC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77ABF1-025A-AB10-77BF-A8180A5C0F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0779" y="1898199"/>
            <a:ext cx="8323006" cy="4959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7166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AE775-0812-3F78-4980-C43233156B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47188"/>
            <a:ext cx="12192000" cy="970450"/>
          </a:xfrm>
        </p:spPr>
        <p:txBody>
          <a:bodyPr/>
          <a:lstStyle/>
          <a:p>
            <a:r>
              <a:rPr lang="en-US" sz="4400" dirty="0">
                <a:latin typeface="Cambria" panose="02040503050406030204" pitchFamily="18" charset="0"/>
                <a:ea typeface="Cambria" panose="02040503050406030204" pitchFamily="18" charset="0"/>
              </a:rPr>
              <a:t>		FLOWCHART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E2E2C0-9320-C68A-CF07-18399CFB90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609"/>
          <a:stretch/>
        </p:blipFill>
        <p:spPr>
          <a:xfrm>
            <a:off x="4355432" y="1909010"/>
            <a:ext cx="2927683" cy="4948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479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ED6567-257A-21B8-AFFA-F1AE6CFB4F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47188"/>
            <a:ext cx="12192000" cy="970450"/>
          </a:xfrm>
        </p:spPr>
        <p:txBody>
          <a:bodyPr/>
          <a:lstStyle/>
          <a:p>
            <a:r>
              <a:rPr lang="en-US" sz="4400" dirty="0">
                <a:latin typeface="Cambria" panose="02040503050406030204" pitchFamily="18" charset="0"/>
                <a:ea typeface="Cambria" panose="02040503050406030204" pitchFamily="18" charset="0"/>
              </a:rPr>
              <a:t>		DEMONSTRATION</a:t>
            </a:r>
          </a:p>
        </p:txBody>
      </p:sp>
      <p:pic>
        <p:nvPicPr>
          <p:cNvPr id="3" name="video-1654448928">
            <a:hlinkClick r:id="" action="ppaction://media"/>
            <a:extLst>
              <a:ext uri="{FF2B5EF4-FFF2-40B4-BE49-F238E27FC236}">
                <a16:creationId xmlns:a16="http://schemas.microsoft.com/office/drawing/2014/main" id="{1178F222-7374-E75A-9CEB-26B7ED73176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b="19547"/>
          <a:stretch/>
        </p:blipFill>
        <p:spPr>
          <a:xfrm>
            <a:off x="4388223" y="1911421"/>
            <a:ext cx="3415553" cy="4946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411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2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6D764E-21E1-1A98-43E6-6F4685115A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47188"/>
            <a:ext cx="12192000" cy="970450"/>
          </a:xfrm>
        </p:spPr>
        <p:txBody>
          <a:bodyPr/>
          <a:lstStyle/>
          <a:p>
            <a:r>
              <a:rPr lang="en-US" sz="4400" dirty="0">
                <a:latin typeface="Cambria" panose="02040503050406030204" pitchFamily="18" charset="0"/>
                <a:ea typeface="Cambria" panose="02040503050406030204" pitchFamily="18" charset="0"/>
              </a:rPr>
              <a:t>		THANK YOU FOR LISTENING!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FA38AE5-DDA7-D206-A3C2-6BDDEA6B5315}"/>
              </a:ext>
            </a:extLst>
          </p:cNvPr>
          <p:cNvSpPr txBox="1">
            <a:spLocks/>
          </p:cNvSpPr>
          <p:nvPr/>
        </p:nvSpPr>
        <p:spPr>
          <a:xfrm>
            <a:off x="1" y="3429000"/>
            <a:ext cx="12192000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4400" dirty="0">
                <a:latin typeface="Cambria" panose="02040503050406030204" pitchFamily="18" charset="0"/>
                <a:ea typeface="Cambria" panose="02040503050406030204" pitchFamily="18" charset="0"/>
              </a:rPr>
              <a:t>THE END</a:t>
            </a:r>
          </a:p>
        </p:txBody>
      </p:sp>
    </p:spTree>
    <p:extLst>
      <p:ext uri="{BB962C8B-B14F-4D97-AF65-F5344CB8AC3E}">
        <p14:creationId xmlns:p14="http://schemas.microsoft.com/office/powerpoint/2010/main" val="160788987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Quotable</Template>
  <TotalTime>96</TotalTime>
  <Words>78</Words>
  <Application>Microsoft Office PowerPoint</Application>
  <PresentationFormat>Widescreen</PresentationFormat>
  <Paragraphs>26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Cambria</vt:lpstr>
      <vt:lpstr>Century Gothic</vt:lpstr>
      <vt:lpstr>Courier New</vt:lpstr>
      <vt:lpstr>Wingdings 2</vt:lpstr>
      <vt:lpstr>Quotable</vt:lpstr>
      <vt:lpstr>Automatic Hand Sanitizer Dispenser and Thermometer </vt:lpstr>
      <vt:lpstr>  CONTENT</vt:lpstr>
      <vt:lpstr>  MOTIVATION</vt:lpstr>
      <vt:lpstr>  COMPONENTS</vt:lpstr>
      <vt:lpstr>  CIRCUIT SCHEMATIC</vt:lpstr>
      <vt:lpstr>  FLOWCHART</vt:lpstr>
      <vt:lpstr>  DEMONSTRATION</vt:lpstr>
      <vt:lpstr>  THANK YOU FOR LISTENING!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Automatic Hand Sanitizer Dispenser and Thermometer </dc:title>
  <dc:creator>TRAN THANH TRUC</dc:creator>
  <cp:lastModifiedBy>TRAN THANH TRUC</cp:lastModifiedBy>
  <cp:revision>15</cp:revision>
  <dcterms:created xsi:type="dcterms:W3CDTF">2022-06-04T09:00:13Z</dcterms:created>
  <dcterms:modified xsi:type="dcterms:W3CDTF">2022-06-06T05:21:09Z</dcterms:modified>
</cp:coreProperties>
</file>

<file path=docProps/thumbnail.jpeg>
</file>